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86" r:id="rId3"/>
    <p:sldId id="290" r:id="rId4"/>
    <p:sldId id="288" r:id="rId5"/>
    <p:sldId id="287" r:id="rId6"/>
    <p:sldId id="28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[Ulrika 1a halvåret 2022 Staph A.xlsx]Blad2!Pivottabell1</c:name>
    <c:fmtId val="2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1"/>
              <a:t>Resistens Staphylococcus aureus i Dalarna</a:t>
            </a:r>
          </a:p>
          <a:p>
            <a:pPr>
              <a:defRPr/>
            </a:pPr>
            <a:r>
              <a:rPr lang="sv-SE" sz="1400" b="1"/>
              <a:t> 1:a halvåret 2022 i procent</a:t>
            </a:r>
          </a:p>
          <a:p>
            <a:pPr>
              <a:defRPr/>
            </a:pPr>
            <a:endParaRPr lang="sv-SE" sz="1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3683438247752386E-2"/>
              <c:y val="-8.36036050269465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92E-2"/>
              <c:y val="-2.09009012567366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907E-2"/>
              <c:y val="-1.88108111310630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69405254932637E-2"/>
              <c:y val="-1.463063087971564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116E-2"/>
              <c:y val="-1.25405407540419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1.46430199738039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57878570576138E-2"/>
              <c:y val="-6.275579988773135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15610388577117E-2"/>
              <c:y val="-2.091859996257788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57878570576165E-2"/>
              <c:y val="-7.6700647143695171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81000648291493E-2"/>
              <c:y val="-7.6700647143695171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-8.367439985030847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3683438247752386E-2"/>
              <c:y val="-8.36036050269465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92E-2"/>
              <c:y val="-2.09009012567366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907E-2"/>
              <c:y val="-1.88108111310630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69405254932637E-2"/>
              <c:y val="-1.463063087971564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116E-2"/>
              <c:y val="-1.25405407540419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-8.367439985030847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57878570576138E-2"/>
              <c:y val="-6.275579988773135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15610388577117E-2"/>
              <c:y val="-2.091859996257788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57878570576165E-2"/>
              <c:y val="-7.6700647143695171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81000648291493E-2"/>
              <c:y val="-7.6700647143695171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1.46430199738039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3683438247752386E-2"/>
              <c:y val="-8.36036050269465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92E-2"/>
              <c:y val="-2.09009012567366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907E-2"/>
              <c:y val="-1.88108111310630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69405254932637E-2"/>
              <c:y val="-1.463063087971564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116E-2"/>
              <c:y val="-1.25405407540419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-8.367439985030847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57878570576138E-2"/>
              <c:y val="-6.275579988773135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15610388577117E-2"/>
              <c:y val="-2.091859996257788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57878570576165E-2"/>
              <c:y val="-7.6700647143695171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81000648291493E-2"/>
              <c:y val="-7.6700647143695171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1.46430199738039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7739741564952261E-2"/>
          <c:y val="0.23393072682087354"/>
          <c:w val="0.81651767427809019"/>
          <c:h val="0.670486095554846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83-48A9-875F-342E64B4C15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83-48A9-875F-342E64B4C15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083-48A9-875F-342E64B4C15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083-48A9-875F-342E64B4C15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083-48A9-875F-342E64B4C15A}"/>
              </c:ext>
            </c:extLst>
          </c:dPt>
          <c:dLbls>
            <c:dLbl>
              <c:idx val="0"/>
              <c:layout>
                <c:manualLayout>
                  <c:x val="4.3683438247752386E-2"/>
                  <c:y val="-8.36036050269465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83-48A9-875F-342E64B4C15A}"/>
                </c:ext>
              </c:extLst>
            </c:dLbl>
            <c:dLbl>
              <c:idx val="1"/>
              <c:layout>
                <c:manualLayout>
                  <c:x val="5.0508975473963692E-2"/>
                  <c:y val="-2.090090125673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83-48A9-875F-342E64B4C15A}"/>
                </c:ext>
              </c:extLst>
            </c:dLbl>
            <c:dLbl>
              <c:idx val="2"/>
              <c:layout>
                <c:manualLayout>
                  <c:x val="4.6413653138236907E-2"/>
                  <c:y val="-1.8810811131063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83-48A9-875F-342E64B4C15A}"/>
                </c:ext>
              </c:extLst>
            </c:dLbl>
            <c:dLbl>
              <c:idx val="3"/>
              <c:layout>
                <c:manualLayout>
                  <c:x val="5.5969405254932637E-2"/>
                  <c:y val="-1.463063087971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083-48A9-875F-342E64B4C15A}"/>
                </c:ext>
              </c:extLst>
            </c:dLbl>
            <c:dLbl>
              <c:idx val="4"/>
              <c:layout>
                <c:manualLayout>
                  <c:x val="5.3239190364448116E-2"/>
                  <c:y val="-1.2540540754041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083-48A9-875F-342E64B4C1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Erytromycin</c:v>
                </c:pt>
                <c:pt idx="3">
                  <c:v>Klindamycin</c:v>
                </c:pt>
                <c:pt idx="4">
                  <c:v>Ciprofloxacin</c:v>
                </c:pt>
              </c:strCache>
            </c:strRef>
          </c:cat>
          <c:val>
            <c:numRef>
              <c:f>Blad2!$B$4:$B$9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083-48A9-875F-342E64B4C15A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A083-48A9-875F-342E64B4C15A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A083-48A9-875F-342E64B4C15A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A083-48A9-875F-342E64B4C15A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A083-48A9-875F-342E64B4C15A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A083-48A9-875F-342E64B4C15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083-48A9-875F-342E64B4C15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083-48A9-875F-342E64B4C15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083-48A9-875F-342E64B4C15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083-48A9-875F-342E64B4C15A}"/>
                </c:ext>
              </c:extLst>
            </c:dLbl>
            <c:dLbl>
              <c:idx val="4"/>
              <c:layout>
                <c:manualLayout>
                  <c:x val="5.3250220128862741E-2"/>
                  <c:y val="-8.3674399850308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083-48A9-875F-342E64B4C1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Erytromycin</c:v>
                </c:pt>
                <c:pt idx="3">
                  <c:v>Klindamycin</c:v>
                </c:pt>
                <c:pt idx="4">
                  <c:v>Ciprofloxacin</c:v>
                </c:pt>
              </c:strCache>
            </c:strRef>
          </c:cat>
          <c:val>
            <c:numRef>
              <c:f>Blad2!$C$4:$C$9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083-48A9-875F-342E64B4C15A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A083-48A9-875F-342E64B4C15A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A083-48A9-875F-342E64B4C15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A083-48A9-875F-342E64B4C15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A083-48A9-875F-342E64B4C15A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A083-48A9-875F-342E64B4C15A}"/>
              </c:ext>
            </c:extLst>
          </c:dPt>
          <c:dLbls>
            <c:dLbl>
              <c:idx val="0"/>
              <c:layout>
                <c:manualLayout>
                  <c:x val="4.5057878570576138E-2"/>
                  <c:y val="-6.27557998877313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083-48A9-875F-342E64B4C15A}"/>
                </c:ext>
              </c:extLst>
            </c:dLbl>
            <c:dLbl>
              <c:idx val="1"/>
              <c:layout>
                <c:manualLayout>
                  <c:x val="5.4615610388577117E-2"/>
                  <c:y val="-2.0918599962577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083-48A9-875F-342E64B4C15A}"/>
                </c:ext>
              </c:extLst>
            </c:dLbl>
            <c:dLbl>
              <c:idx val="2"/>
              <c:layout>
                <c:manualLayout>
                  <c:x val="4.5057878570576165E-2"/>
                  <c:y val="-7.67006471436951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A083-48A9-875F-342E64B4C15A}"/>
                </c:ext>
              </c:extLst>
            </c:dLbl>
            <c:dLbl>
              <c:idx val="3"/>
              <c:layout>
                <c:manualLayout>
                  <c:x val="5.5981000648291493E-2"/>
                  <c:y val="-7.67006471436951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A083-48A9-875F-342E64B4C15A}"/>
                </c:ext>
              </c:extLst>
            </c:dLbl>
            <c:dLbl>
              <c:idx val="4"/>
              <c:layout>
                <c:manualLayout>
                  <c:x val="5.3250220128862741E-2"/>
                  <c:y val="1.4643019973803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A083-48A9-875F-342E64B4C1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Erytromycin</c:v>
                </c:pt>
                <c:pt idx="3">
                  <c:v>Klindamycin</c:v>
                </c:pt>
                <c:pt idx="4">
                  <c:v>Ciprofloxacin</c:v>
                </c:pt>
              </c:strCache>
            </c:strRef>
          </c:cat>
          <c:val>
            <c:numRef>
              <c:f>Blad2!$D$4:$D$9</c:f>
              <c:numCache>
                <c:formatCode>General</c:formatCode>
                <c:ptCount val="5"/>
                <c:pt idx="0">
                  <c:v>98</c:v>
                </c:pt>
                <c:pt idx="1">
                  <c:v>97</c:v>
                </c:pt>
                <c:pt idx="2">
                  <c:v>94</c:v>
                </c:pt>
                <c:pt idx="3">
                  <c:v>95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A083-48A9-875F-342E64B4C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65962376"/>
        <c:axId val="465962704"/>
      </c:barChart>
      <c:catAx>
        <c:axId val="46596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704"/>
        <c:crosses val="autoZero"/>
        <c:auto val="1"/>
        <c:lblAlgn val="ctr"/>
        <c:lblOffset val="100"/>
        <c:noMultiLvlLbl val="0"/>
      </c:catAx>
      <c:valAx>
        <c:axId val="46596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[Ulrika 1a halvåret 2022 Betahemolyserande str.xlsx]Blad2!Pivottabell1</c:name>
    <c:fmtId val="2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1"/>
              <a:t>Resistens Betahemolyserande Streptokocker grupp A</a:t>
            </a:r>
          </a:p>
          <a:p>
            <a:pPr>
              <a:defRPr/>
            </a:pPr>
            <a:r>
              <a:rPr lang="sv-SE" sz="1400" b="1"/>
              <a:t> i Dalarna 1:a halvåret 2022 i procent</a:t>
            </a:r>
          </a:p>
          <a:p>
            <a:pPr>
              <a:defRPr/>
            </a:pPr>
            <a:endParaRPr lang="sv-SE" sz="1400"/>
          </a:p>
        </c:rich>
      </c:tx>
      <c:layout>
        <c:manualLayout>
          <c:xMode val="edge"/>
          <c:yMode val="edge"/>
          <c:x val="0.2824796777248943"/>
          <c:y val="5.353185029793358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19439609433878E-2"/>
              <c:y val="-1.882673996631948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8100064829159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8482986914830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23268830290493E-2"/>
              <c:y val="1.04592999812886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71178116772045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156103885770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19439609433878E-2"/>
              <c:y val="-1.46430199738041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71178116772045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156103885770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19439609433878E-2"/>
              <c:y val="-1.46430199738041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19439609433878E-2"/>
              <c:y val="-1.882673996631948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8100064829159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8482986914830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23268830290493E-2"/>
              <c:y val="1.04592999812886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71178116772045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5022012886274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156103885770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19439609433878E-2"/>
              <c:y val="-1.46430199738041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19439609433878E-2"/>
              <c:y val="-1.882673996631948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8100064829159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8482986914830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23268830290493E-2"/>
              <c:y val="1.04592999812886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903-4CD7-9599-ABD44FF4218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903-4CD7-9599-ABD44FF42186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903-4CD7-9599-ABD44FF4218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903-4CD7-9599-ABD44FF4218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03-4CD7-9599-ABD44FF42186}"/>
                </c:ext>
              </c:extLst>
            </c:dLbl>
            <c:dLbl>
              <c:idx val="1"/>
              <c:layout>
                <c:manualLayout>
                  <c:x val="5.87117811677204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03-4CD7-9599-ABD44FF42186}"/>
                </c:ext>
              </c:extLst>
            </c:dLbl>
            <c:dLbl>
              <c:idx val="2"/>
              <c:layout>
                <c:manualLayout>
                  <c:x val="5.32502201288627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903-4CD7-9599-ABD44FF42186}"/>
                </c:ext>
              </c:extLst>
            </c:dLbl>
            <c:dLbl>
              <c:idx val="3"/>
              <c:layout>
                <c:manualLayout>
                  <c:x val="5.46156103885770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903-4CD7-9599-ABD44FF42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Erytromycin</c:v>
                </c:pt>
                <c:pt idx="2">
                  <c:v>Klindamycin</c:v>
                </c:pt>
                <c:pt idx="3">
                  <c:v>Tetracyklin</c:v>
                </c:pt>
              </c:strCache>
            </c:strRef>
          </c:cat>
          <c:val>
            <c:numRef>
              <c:f>Blad2!$B$4:$B$8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03-4CD7-9599-ABD44FF42186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903-4CD7-9599-ABD44FF42186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3903-4CD7-9599-ABD44FF4218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3903-4CD7-9599-ABD44FF4218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3903-4CD7-9599-ABD44FF4218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03-4CD7-9599-ABD44FF4218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03-4CD7-9599-ABD44FF4218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03-4CD7-9599-ABD44FF42186}"/>
                </c:ext>
              </c:extLst>
            </c:dLbl>
            <c:dLbl>
              <c:idx val="3"/>
              <c:layout>
                <c:manualLayout>
                  <c:x val="5.0519439609433878E-2"/>
                  <c:y val="-1.464301997380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903-4CD7-9599-ABD44FF42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Erytromycin</c:v>
                </c:pt>
                <c:pt idx="2">
                  <c:v>Klindamycin</c:v>
                </c:pt>
                <c:pt idx="3">
                  <c:v>Tetracyklin</c:v>
                </c:pt>
              </c:strCache>
            </c:strRef>
          </c:cat>
          <c:val>
            <c:numRef>
              <c:f>Blad2!$C$4:$C$8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903-4CD7-9599-ABD44FF42186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3903-4CD7-9599-ABD44FF42186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3903-4CD7-9599-ABD44FF4218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3903-4CD7-9599-ABD44FF42186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3903-4CD7-9599-ABD44FF42186}"/>
              </c:ext>
            </c:extLst>
          </c:dPt>
          <c:dLbls>
            <c:dLbl>
              <c:idx val="0"/>
              <c:layout>
                <c:manualLayout>
                  <c:x val="5.0519439609433878E-2"/>
                  <c:y val="-1.8826739966319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903-4CD7-9599-ABD44FF42186}"/>
                </c:ext>
              </c:extLst>
            </c:dLbl>
            <c:dLbl>
              <c:idx val="1"/>
              <c:layout>
                <c:manualLayout>
                  <c:x val="5.59810006482915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903-4CD7-9599-ABD44FF42186}"/>
                </c:ext>
              </c:extLst>
            </c:dLbl>
            <c:dLbl>
              <c:idx val="2"/>
              <c:layout>
                <c:manualLayout>
                  <c:x val="5.18848298691483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903-4CD7-9599-ABD44FF42186}"/>
                </c:ext>
              </c:extLst>
            </c:dLbl>
            <c:dLbl>
              <c:idx val="3"/>
              <c:layout>
                <c:manualLayout>
                  <c:x val="4.6423268830290493E-2"/>
                  <c:y val="1.0459299981288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903-4CD7-9599-ABD44FF42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Erytromycin</c:v>
                </c:pt>
                <c:pt idx="2">
                  <c:v>Klindamycin</c:v>
                </c:pt>
                <c:pt idx="3">
                  <c:v>Tetracyklin</c:v>
                </c:pt>
              </c:strCache>
            </c:strRef>
          </c:cat>
          <c:val>
            <c:numRef>
              <c:f>Blad2!$D$4:$D$8</c:f>
              <c:numCache>
                <c:formatCode>General</c:formatCode>
                <c:ptCount val="4"/>
                <c:pt idx="0">
                  <c:v>100</c:v>
                </c:pt>
                <c:pt idx="1">
                  <c:v>94</c:v>
                </c:pt>
                <c:pt idx="2">
                  <c:v>94</c:v>
                </c:pt>
                <c:pt idx="3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3903-4CD7-9599-ABD44FF42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6"/>
        <c:overlap val="100"/>
        <c:axId val="465962376"/>
        <c:axId val="465962704"/>
      </c:barChart>
      <c:catAx>
        <c:axId val="46596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704"/>
        <c:crosses val="autoZero"/>
        <c:auto val="1"/>
        <c:lblAlgn val="ctr"/>
        <c:lblOffset val="100"/>
        <c:noMultiLvlLbl val="0"/>
      </c:catAx>
      <c:valAx>
        <c:axId val="46596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[Ulrika 1a halvåret 2022 Pneumokocker.xlsx]Blad2!Pivottabell1</c:name>
    <c:fmtId val="1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1"/>
              <a:t>Resistens Pneumokocker i Dalarna</a:t>
            </a:r>
          </a:p>
          <a:p>
            <a:pPr>
              <a:defRPr/>
            </a:pPr>
            <a:r>
              <a:rPr lang="sv-SE" sz="1400" b="1"/>
              <a:t> 1:a halvåret 2022 i procent</a:t>
            </a:r>
          </a:p>
          <a:p>
            <a:pPr>
              <a:defRPr/>
            </a:pPr>
            <a:endParaRPr lang="sv-SE" sz="1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2.09009012567366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13513518851049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914386802872138E-2"/>
              <c:y val="-4.389189263914692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553153213645227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81E-2"/>
              <c:y val="-1.88108111310630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9143868028721331E-2"/>
              <c:y val="-0.1295855877917671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907E-2"/>
              <c:y val="-4.180180251347326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48545692994643E-2"/>
              <c:y val="-4.389189263914707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7.106306427290462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2.0900901256735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44E-2"/>
              <c:y val="5.22522531418414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4160049926386215E-2"/>
              <c:y val="5.22522531418414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-3.1351351885104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-0.1086846865350305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2.09009012567366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13513518851049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914386802872138E-2"/>
              <c:y val="-4.389189263914692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553153213645227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81E-2"/>
              <c:y val="-1.88108111310630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9143868028721331E-2"/>
              <c:y val="-0.1295855877917671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907E-2"/>
              <c:y val="-4.180180251347326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48545692994643E-2"/>
              <c:y val="-4.389189263914707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7.106306427290462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2.0900901256735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44E-2"/>
              <c:y val="5.22522531418414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4160049926386215E-2"/>
              <c:y val="5.22522531418414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-3.1351351885104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-0.1086846865350305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2.09009012567366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13513518851049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914386802872138E-2"/>
              <c:y val="-4.389189263914692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553153213645227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81E-2"/>
              <c:y val="-1.88108111310630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9143868028721331E-2"/>
              <c:y val="-0.12958558779176715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6413653138236907E-2"/>
              <c:y val="-4.180180251347326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48545692994643E-2"/>
              <c:y val="-4.389189263914707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7.106306427290462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2.0900901256735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44E-2"/>
              <c:y val="5.22522531418414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4160049926386215E-2"/>
              <c:y val="5.22522531418414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-3.1351351885104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-0.1086846865350305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51-4E9F-965A-5DEE4FD2717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151-4E9F-965A-5DEE4FD2717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151-4E9F-965A-5DEE4FD2717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151-4E9F-965A-5DEE4FD2717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151-4E9F-965A-5DEE4FD2717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151-4E9F-965A-5DEE4FD2717A}"/>
              </c:ext>
            </c:extLst>
          </c:dPt>
          <c:dLbls>
            <c:dLbl>
              <c:idx val="0"/>
              <c:layout>
                <c:manualLayout>
                  <c:x val="6.0064727590659527E-2"/>
                  <c:y val="-2.0900901256736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51-4E9F-965A-5DEE4FD2717A}"/>
                </c:ext>
              </c:extLst>
            </c:dLbl>
            <c:dLbl>
              <c:idx val="1"/>
              <c:layout>
                <c:manualLayout>
                  <c:x val="5.1874082919205956E-2"/>
                  <c:y val="-3.135135188510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51-4E9F-965A-5DEE4FD2717A}"/>
                </c:ext>
              </c:extLst>
            </c:dLbl>
            <c:dLbl>
              <c:idx val="2"/>
              <c:layout>
                <c:manualLayout>
                  <c:x val="4.914386802872138E-2"/>
                  <c:y val="-4.3891892639146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51-4E9F-965A-5DEE4FD2717A}"/>
                </c:ext>
              </c:extLst>
            </c:dLbl>
            <c:dLbl>
              <c:idx val="3"/>
              <c:layout>
                <c:manualLayout>
                  <c:x val="5.1874082919205956E-2"/>
                  <c:y val="-3.5531532136452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151-4E9F-965A-5DEE4FD2717A}"/>
                </c:ext>
              </c:extLst>
            </c:dLbl>
            <c:dLbl>
              <c:idx val="4"/>
              <c:layout>
                <c:manualLayout>
                  <c:x val="4.641365313823681E-2"/>
                  <c:y val="-1.8810811131063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151-4E9F-965A-5DEE4FD2717A}"/>
                </c:ext>
              </c:extLst>
            </c:dLbl>
            <c:dLbl>
              <c:idx val="5"/>
              <c:layout>
                <c:manualLayout>
                  <c:x val="4.9143868028721331E-2"/>
                  <c:y val="-0.12958558779176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151-4E9F-965A-5DEE4FD27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Blad2!$A$4:$A$10</c:f>
              <c:strCache>
                <c:ptCount val="6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  <c:pt idx="5">
                  <c:v>Trimetoprim-sulfa</c:v>
                </c:pt>
              </c:strCache>
            </c:strRef>
          </c:cat>
          <c:val>
            <c:numRef>
              <c:f>Blad2!$B$4:$B$10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151-4E9F-965A-5DEE4FD2717A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151-4E9F-965A-5DEE4FD2717A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151-4E9F-965A-5DEE4FD2717A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F151-4E9F-965A-5DEE4FD2717A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F151-4E9F-965A-5DEE4FD2717A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F151-4E9F-965A-5DEE4FD2717A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F151-4E9F-965A-5DEE4FD2717A}"/>
              </c:ext>
            </c:extLst>
          </c:dPt>
          <c:dLbls>
            <c:dLbl>
              <c:idx val="0"/>
              <c:layout>
                <c:manualLayout>
                  <c:x val="4.6413653138236907E-2"/>
                  <c:y val="-4.1801802513473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151-4E9F-965A-5DEE4FD2717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151-4E9F-965A-5DEE4FD2717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151-4E9F-965A-5DEE4FD2717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151-4E9F-965A-5DEE4FD2717A}"/>
                </c:ext>
              </c:extLst>
            </c:dLbl>
            <c:dLbl>
              <c:idx val="4"/>
              <c:layout>
                <c:manualLayout>
                  <c:x val="4.5048545692994643E-2"/>
                  <c:y val="-4.389189263914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F151-4E9F-965A-5DEE4FD2717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151-4E9F-965A-5DEE4FD27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Blad2!$A$4:$A$10</c:f>
              <c:strCache>
                <c:ptCount val="6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  <c:pt idx="5">
                  <c:v>Trimetoprim-sulfa</c:v>
                </c:pt>
              </c:strCache>
            </c:strRef>
          </c:cat>
          <c:val>
            <c:numRef>
              <c:f>Blad2!$C$4:$C$10</c:f>
              <c:numCache>
                <c:formatCode>General</c:formatCode>
                <c:ptCount val="6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151-4E9F-965A-5DEE4FD2717A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151-4E9F-965A-5DEE4FD2717A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151-4E9F-965A-5DEE4FD2717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151-4E9F-965A-5DEE4FD2717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F151-4E9F-965A-5DEE4FD2717A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F151-4E9F-965A-5DEE4FD2717A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F151-4E9F-965A-5DEE4FD2717A}"/>
              </c:ext>
            </c:extLst>
          </c:dPt>
          <c:dLbls>
            <c:dLbl>
              <c:idx val="0"/>
              <c:layout>
                <c:manualLayout>
                  <c:x val="5.8699620145417263E-2"/>
                  <c:y val="-7.1063064272904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F151-4E9F-965A-5DEE4FD2717A}"/>
                </c:ext>
              </c:extLst>
            </c:dLbl>
            <c:dLbl>
              <c:idx val="1"/>
              <c:layout>
                <c:manualLayout>
                  <c:x val="5.8699620145417263E-2"/>
                  <c:y val="2.0900901256735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F151-4E9F-965A-5DEE4FD2717A}"/>
                </c:ext>
              </c:extLst>
            </c:dLbl>
            <c:dLbl>
              <c:idx val="2"/>
              <c:layout>
                <c:manualLayout>
                  <c:x val="5.0508975473963644E-2"/>
                  <c:y val="5.2252253141841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F151-4E9F-965A-5DEE4FD2717A}"/>
                </c:ext>
              </c:extLst>
            </c:dLbl>
            <c:dLbl>
              <c:idx val="3"/>
              <c:layout>
                <c:manualLayout>
                  <c:x val="6.4160049926386215E-2"/>
                  <c:y val="5.2252253141841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F151-4E9F-965A-5DEE4FD2717A}"/>
                </c:ext>
              </c:extLst>
            </c:dLbl>
            <c:dLbl>
              <c:idx val="4"/>
              <c:layout>
                <c:manualLayout>
                  <c:x val="5.7334512700175005E-2"/>
                  <c:y val="-3.1351351885104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F151-4E9F-965A-5DEE4FD2717A}"/>
                </c:ext>
              </c:extLst>
            </c:dLbl>
            <c:dLbl>
              <c:idx val="5"/>
              <c:layout>
                <c:manualLayout>
                  <c:x val="5.7334512700175005E-2"/>
                  <c:y val="-0.108684686535030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F151-4E9F-965A-5DEE4FD27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Blad2!$A$4:$A$10</c:f>
              <c:strCache>
                <c:ptCount val="6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  <c:pt idx="5">
                  <c:v>Trimetoprim-sulfa</c:v>
                </c:pt>
              </c:strCache>
            </c:strRef>
          </c:cat>
          <c:val>
            <c:numRef>
              <c:f>Blad2!$D$4:$D$10</c:f>
              <c:numCache>
                <c:formatCode>General</c:formatCode>
                <c:ptCount val="6"/>
                <c:pt idx="0">
                  <c:v>91</c:v>
                </c:pt>
                <c:pt idx="1">
                  <c:v>96</c:v>
                </c:pt>
                <c:pt idx="2">
                  <c:v>98</c:v>
                </c:pt>
                <c:pt idx="3">
                  <c:v>98</c:v>
                </c:pt>
                <c:pt idx="4">
                  <c:v>94</c:v>
                </c:pt>
                <c:pt idx="5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F151-4E9F-965A-5DEE4FD271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65962376"/>
        <c:axId val="465962704"/>
      </c:barChart>
      <c:catAx>
        <c:axId val="46596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704"/>
        <c:crosses val="autoZero"/>
        <c:auto val="1"/>
        <c:lblAlgn val="ctr"/>
        <c:lblOffset val="100"/>
        <c:noMultiLvlLbl val="0"/>
      </c:catAx>
      <c:valAx>
        <c:axId val="46596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[Ulrika 1a halvåret 2022 Haemophilus i.xlsx]Blad2!Pivottabell1</c:name>
    <c:fmtId val="3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1"/>
              <a:t>Resistens Haemophilus</a:t>
            </a:r>
            <a:r>
              <a:rPr lang="sv-SE" sz="1400" b="1" baseline="0"/>
              <a:t> influenzae </a:t>
            </a:r>
            <a:endParaRPr lang="sv-SE" sz="1400" b="1"/>
          </a:p>
          <a:p>
            <a:pPr>
              <a:defRPr/>
            </a:pPr>
            <a:r>
              <a:rPr lang="sv-SE" sz="1400" b="1"/>
              <a:t> i Dalarna</a:t>
            </a:r>
          </a:p>
          <a:p>
            <a:pPr>
              <a:defRPr/>
            </a:pPr>
            <a:r>
              <a:rPr lang="sv-SE" sz="1400" b="1"/>
              <a:t> 1:a halvåret 2022 i procent</a:t>
            </a:r>
          </a:p>
          <a:p>
            <a:pPr>
              <a:defRPr/>
            </a:pPr>
            <a:endParaRPr lang="sv-SE" sz="1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</c:pivotFmt>
      <c:pivotFmt>
        <c:idx val="1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2.0900901256735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689026481687084E-2"/>
              <c:y val="-2.508108150808395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6.68828840215573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8255372262112993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2.0900901256736249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689026481687084E-2"/>
              <c:y val="-3.553153213645227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2.0900901256735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689026481687084E-2"/>
              <c:y val="-3.553153213645227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2.0900901256736249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689026481687084E-2"/>
              <c:y val="-2.508108150808395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6.68828840215573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8255372262112993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2.0900901256735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689026481687084E-2"/>
              <c:y val="-3.553153213645227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7334512700175005E-2"/>
              <c:y val="2.0900901256736249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689026481687084E-2"/>
              <c:y val="-2.508108150808395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6.68828840215573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8255372262112993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C3-41AE-9A1E-9D95A0D4E28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C3-41AE-9A1E-9D95A0D4E28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C3-41AE-9A1E-9D95A0D4E281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C3-41AE-9A1E-9D95A0D4E281}"/>
              </c:ext>
            </c:extLst>
          </c:dPt>
          <c:dLbls>
            <c:dLbl>
              <c:idx val="0"/>
              <c:layout>
                <c:manualLayout>
                  <c:x val="5.8699620145417263E-2"/>
                  <c:y val="2.0900901256735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C3-41AE-9A1E-9D95A0D4E281}"/>
                </c:ext>
              </c:extLst>
            </c:dLbl>
            <c:dLbl>
              <c:idx val="1"/>
              <c:layout>
                <c:manualLayout>
                  <c:x val="6.689026481687084E-2"/>
                  <c:y val="-3.5531532136452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C3-41AE-9A1E-9D95A0D4E281}"/>
                </c:ext>
              </c:extLst>
            </c:dLbl>
            <c:dLbl>
              <c:idx val="2"/>
              <c:layout>
                <c:manualLayout>
                  <c:x val="5.7334512700175005E-2"/>
                  <c:y val="2.0900901256736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C3-41AE-9A1E-9D95A0D4E2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C3-41AE-9A1E-9D95A0D4E2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Ampicillin</c:v>
                </c:pt>
                <c:pt idx="2">
                  <c:v>Amoxicillin-Clavulansyra</c:v>
                </c:pt>
                <c:pt idx="3">
                  <c:v>Tetracyklin</c:v>
                </c:pt>
              </c:strCache>
            </c:strRef>
          </c:cat>
          <c:val>
            <c:numRef>
              <c:f>Blad2!$B$4:$B$8</c:f>
              <c:numCache>
                <c:formatCode>General</c:formatCode>
                <c:ptCount val="4"/>
                <c:pt idx="0">
                  <c:v>100</c:v>
                </c:pt>
                <c:pt idx="1">
                  <c:v>28</c:v>
                </c:pt>
                <c:pt idx="2">
                  <c:v>13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C3-41AE-9A1E-9D95A0D4E281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6C3-41AE-9A1E-9D95A0D4E281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F6C3-41AE-9A1E-9D95A0D4E28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6C3-41AE-9A1E-9D95A0D4E281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6C3-41AE-9A1E-9D95A0D4E28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C3-41AE-9A1E-9D95A0D4E28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6C3-41AE-9A1E-9D95A0D4E281}"/>
                </c:ext>
              </c:extLst>
            </c:dLbl>
            <c:dLbl>
              <c:idx val="2"/>
              <c:layout>
                <c:manualLayout>
                  <c:x val="6.689026481687084E-2"/>
                  <c:y val="-2.508108150808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6C3-41AE-9A1E-9D95A0D4E2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6C3-41AE-9A1E-9D95A0D4E2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Ampicillin</c:v>
                </c:pt>
                <c:pt idx="2">
                  <c:v>Amoxicillin-Clavulansyra</c:v>
                </c:pt>
                <c:pt idx="3">
                  <c:v>Tetracyklin</c:v>
                </c:pt>
              </c:strCache>
            </c:strRef>
          </c:cat>
          <c:val>
            <c:numRef>
              <c:f>Blad2!$C$4:$C$8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6C3-41AE-9A1E-9D95A0D4E281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6C3-41AE-9A1E-9D95A0D4E281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6C3-41AE-9A1E-9D95A0D4E281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6C3-41AE-9A1E-9D95A0D4E281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6C3-41AE-9A1E-9D95A0D4E28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6C3-41AE-9A1E-9D95A0D4E281}"/>
                </c:ext>
              </c:extLst>
            </c:dLbl>
            <c:dLbl>
              <c:idx val="1"/>
              <c:layout>
                <c:manualLayout>
                  <c:x val="5.8699620145417263E-2"/>
                  <c:y val="-6.6882884021557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6C3-41AE-9A1E-9D95A0D4E2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6C3-41AE-9A1E-9D95A0D4E281}"/>
                </c:ext>
              </c:extLst>
            </c:dLbl>
            <c:dLbl>
              <c:idx val="3"/>
              <c:layout>
                <c:manualLayout>
                  <c:x val="6.8255372262112993E-2"/>
                  <c:y val="-2.0900901256736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F6C3-41AE-9A1E-9D95A0D4E2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Ampicillin</c:v>
                </c:pt>
                <c:pt idx="2">
                  <c:v>Amoxicillin-Clavulansyra</c:v>
                </c:pt>
                <c:pt idx="3">
                  <c:v>Tetracyklin</c:v>
                </c:pt>
              </c:strCache>
            </c:strRef>
          </c:cat>
          <c:val>
            <c:numRef>
              <c:f>Blad2!$D$4:$D$8</c:f>
              <c:numCache>
                <c:formatCode>General</c:formatCode>
                <c:ptCount val="4"/>
                <c:pt idx="0">
                  <c:v>0</c:v>
                </c:pt>
                <c:pt idx="1">
                  <c:v>72</c:v>
                </c:pt>
                <c:pt idx="2">
                  <c:v>1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6C3-41AE-9A1E-9D95A0D4E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8"/>
        <c:overlap val="100"/>
        <c:axId val="465962376"/>
        <c:axId val="465962704"/>
      </c:barChart>
      <c:catAx>
        <c:axId val="46596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704"/>
        <c:crosses val="autoZero"/>
        <c:auto val="1"/>
        <c:lblAlgn val="ctr"/>
        <c:lblOffset val="100"/>
        <c:noMultiLvlLbl val="0"/>
      </c:catAx>
      <c:valAx>
        <c:axId val="46596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[Ulrika 1a halvåret 2022 Escherichia coli.xlsx]Blad2!Pivottabell1</c:name>
    <c:fmtId val="3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1"/>
              <a:t>Resistens Escherichia coli i Dalarna</a:t>
            </a:r>
          </a:p>
          <a:p>
            <a:pPr>
              <a:defRPr/>
            </a:pPr>
            <a:r>
              <a:rPr lang="sv-SE" sz="1400" b="1"/>
              <a:t> 1:a halvåret 2022 i procent</a:t>
            </a:r>
          </a:p>
          <a:p>
            <a:pPr>
              <a:defRPr/>
            </a:pPr>
            <a:endParaRPr lang="sv-SE" sz="1400"/>
          </a:p>
        </c:rich>
      </c:tx>
      <c:layout>
        <c:manualLayout>
          <c:xMode val="edge"/>
          <c:yMode val="edge"/>
          <c:x val="0.39466148398788087"/>
          <c:y val="9.5222531237384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</c:pivotFmt>
      <c:pivotFmt>
        <c:idx val="14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</c:pivotFmt>
      <c:pivotFmt>
        <c:idx val="18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47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3.831787631930679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6.061261364453623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831787631930679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38E-2"/>
              <c:y val="-1.045045062836835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14298350359017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213E-2"/>
              <c:y val="1.254054075404190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477E-2"/>
              <c:y val="-6.688288402155714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6.270270377020989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9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3.831787631930679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47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6.061261364453623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831787631930679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38E-2"/>
              <c:y val="-1.045045062836835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9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213E-2"/>
              <c:y val="1.254054075404190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14298350359017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477E-2"/>
              <c:y val="-6.688288402155714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6.270270377020989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3.831787631930679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47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8699620145417263E-2"/>
              <c:y val="-6.061261364453623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3.831787631930679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38E-2"/>
              <c:y val="-1.045045062836835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9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213E-2"/>
              <c:y val="1.254054075404190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14298350359017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4604297809690477E-2"/>
              <c:y val="-6.688288402155714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6.270270377020989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5.7285605307451741E-2"/>
          <c:y val="0.22347046134872034"/>
          <c:w val="0.81655567913181748"/>
          <c:h val="0.6350452488054806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37F-476E-AD96-AACE9DB3AF1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37F-476E-AD96-AACE9DB3AF13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37F-476E-AD96-AACE9DB3AF13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37F-476E-AD96-AACE9DB3AF13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37F-476E-AD96-AACE9DB3AF13}"/>
              </c:ext>
            </c:extLst>
          </c:dPt>
          <c:dLbls>
            <c:dLbl>
              <c:idx val="0"/>
              <c:layout>
                <c:manualLayout>
                  <c:x val="5.8699620145417263E-2"/>
                  <c:y val="-3.83178763193067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37F-476E-AD96-AACE9DB3AF13}"/>
                </c:ext>
              </c:extLst>
            </c:dLbl>
            <c:dLbl>
              <c:idx val="1"/>
              <c:layout>
                <c:manualLayout>
                  <c:x val="5.46042978096904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37F-476E-AD96-AACE9DB3AF13}"/>
                </c:ext>
              </c:extLst>
            </c:dLbl>
            <c:dLbl>
              <c:idx val="2"/>
              <c:layout>
                <c:manualLayout>
                  <c:x val="5.8699620145417263E-2"/>
                  <c:y val="-6.0612613644536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37F-476E-AD96-AACE9DB3AF13}"/>
                </c:ext>
              </c:extLst>
            </c:dLbl>
            <c:dLbl>
              <c:idx val="3"/>
              <c:layout>
                <c:manualLayout>
                  <c:x val="5.1874082919205956E-2"/>
                  <c:y val="-3.83178763193067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37F-476E-AD96-AACE9DB3AF13}"/>
                </c:ext>
              </c:extLst>
            </c:dLbl>
            <c:dLbl>
              <c:idx val="4"/>
              <c:layout>
                <c:manualLayout>
                  <c:x val="5.460429780969038E-2"/>
                  <c:y val="-1.045045062836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37F-476E-AD96-AACE9DB3A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Nitrofurantoin</c:v>
                </c:pt>
                <c:pt idx="1">
                  <c:v>Mecillinam</c:v>
                </c:pt>
                <c:pt idx="2">
                  <c:v>Trimetoprim  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Blad2!$B$4:$B$9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25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7F-476E-AD96-AACE9DB3AF13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337F-476E-AD96-AACE9DB3AF13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337F-476E-AD96-AACE9DB3AF1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337F-476E-AD96-AACE9DB3AF1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337F-476E-AD96-AACE9DB3AF13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337F-476E-AD96-AACE9DB3AF1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7F-476E-AD96-AACE9DB3AF1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37F-476E-AD96-AACE9DB3AF13}"/>
                </c:ext>
              </c:extLst>
            </c:dLbl>
            <c:dLbl>
              <c:idx val="2"/>
              <c:layout>
                <c:manualLayout>
                  <c:x val="5.05089754739636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37F-476E-AD96-AACE9DB3AF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37F-476E-AD96-AACE9DB3AF1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37F-476E-AD96-AACE9DB3A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Nitrofurantoin</c:v>
                </c:pt>
                <c:pt idx="1">
                  <c:v>Mecillinam</c:v>
                </c:pt>
                <c:pt idx="2">
                  <c:v>Trimetoprim  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Blad2!$C$4:$C$9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37F-476E-AD96-AACE9DB3AF13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337F-476E-AD96-AACE9DB3AF13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337F-476E-AD96-AACE9DB3AF13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337F-476E-AD96-AACE9DB3AF13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337F-476E-AD96-AACE9DB3AF13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337F-476E-AD96-AACE9DB3AF13}"/>
              </c:ext>
            </c:extLst>
          </c:dPt>
          <c:dLbls>
            <c:dLbl>
              <c:idx val="0"/>
              <c:layout>
                <c:manualLayout>
                  <c:x val="5.3239190364448213E-2"/>
                  <c:y val="1.2540540754041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37F-476E-AD96-AACE9DB3AF13}"/>
                </c:ext>
              </c:extLst>
            </c:dLbl>
            <c:dLbl>
              <c:idx val="1"/>
              <c:layout>
                <c:manualLayout>
                  <c:x val="6.14298350359017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37F-476E-AD96-AACE9DB3AF13}"/>
                </c:ext>
              </c:extLst>
            </c:dLbl>
            <c:dLbl>
              <c:idx val="2"/>
              <c:layout>
                <c:manualLayout>
                  <c:x val="5.4604297809690477E-2"/>
                  <c:y val="-6.6882884021557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337F-476E-AD96-AACE9DB3AF13}"/>
                </c:ext>
              </c:extLst>
            </c:dLbl>
            <c:dLbl>
              <c:idx val="3"/>
              <c:layout>
                <c:manualLayout>
                  <c:x val="6.0064727590659527E-2"/>
                  <c:y val="-2.0900901256736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337F-476E-AD96-AACE9DB3AF13}"/>
                </c:ext>
              </c:extLst>
            </c:dLbl>
            <c:dLbl>
              <c:idx val="4"/>
              <c:layout>
                <c:manualLayout>
                  <c:x val="5.1874082919205956E-2"/>
                  <c:y val="-6.2702703770209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337F-476E-AD96-AACE9DB3A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Nitrofurantoin</c:v>
                </c:pt>
                <c:pt idx="1">
                  <c:v>Mecillinam</c:v>
                </c:pt>
                <c:pt idx="2">
                  <c:v>Trimetoprim  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Blad2!$D$4:$D$9</c:f>
              <c:numCache>
                <c:formatCode>General</c:formatCode>
                <c:ptCount val="5"/>
                <c:pt idx="0">
                  <c:v>98</c:v>
                </c:pt>
                <c:pt idx="1">
                  <c:v>96</c:v>
                </c:pt>
                <c:pt idx="2">
                  <c:v>74</c:v>
                </c:pt>
                <c:pt idx="3">
                  <c:v>95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337F-476E-AD96-AACE9DB3A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65962376"/>
        <c:axId val="465962704"/>
      </c:barChart>
      <c:catAx>
        <c:axId val="46596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704"/>
        <c:crosses val="autoZero"/>
        <c:auto val="1"/>
        <c:lblAlgn val="ctr"/>
        <c:lblOffset val="100"/>
        <c:noMultiLvlLbl val="0"/>
      </c:catAx>
      <c:valAx>
        <c:axId val="46596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[Ulrika 1a halvåret 2022 Klebsiella pneumoniae.xlsx]Blad2!Pivottabell1</c:name>
    <c:fmtId val="3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1"/>
              <a:t>Resistens Klebsiella pneumoniae/variicola (urin) </a:t>
            </a:r>
          </a:p>
          <a:p>
            <a:pPr>
              <a:defRPr/>
            </a:pPr>
            <a:r>
              <a:rPr lang="sv-SE" sz="1400" b="1"/>
              <a:t> i Dalarna</a:t>
            </a:r>
          </a:p>
          <a:p>
            <a:pPr>
              <a:defRPr/>
            </a:pPr>
            <a:r>
              <a:rPr lang="sv-SE" sz="1400" b="1"/>
              <a:t> 1:a halvåret 2022 i procent</a:t>
            </a:r>
          </a:p>
          <a:p>
            <a:pPr>
              <a:defRPr/>
            </a:pPr>
            <a:endParaRPr lang="sv-SE" sz="1400"/>
          </a:p>
        </c:rich>
      </c:tx>
      <c:layout>
        <c:manualLayout>
          <c:xMode val="edge"/>
          <c:yMode val="edge"/>
          <c:x val="0.29211300036965387"/>
          <c:y val="1.168475582069529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</c:pivotFmt>
      <c:pivotFmt>
        <c:idx val="14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</c:pivotFmt>
      <c:pivotFmt>
        <c:idx val="18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layout>
            <c:manualLayout>
              <c:x val="-5.0097577075428807E-17"/>
              <c:y val="4.1801802513471735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25"/>
        <c:dLbl>
          <c:idx val="0"/>
          <c:layout>
            <c:manualLayout>
              <c:x val="2.7326266803771367E-3"/>
              <c:y val="0"/>
            </c:manualLayout>
          </c:layout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7778760583479171E-2"/>
              <c:y val="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69405254932693E-2"/>
              <c:y val="-0.3156036089767231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92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1.254054075404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7778760583479067E-2"/>
              <c:y val="-3.831787631930679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9143868028721331E-2"/>
              <c:y val="2.508108150808399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0508975473963692E-2"/>
              <c:y val="-7.6635752638613584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5048545692994546E-2"/>
              <c:y val="1.045045062836823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3683438247752386E-2"/>
              <c:y val="-2.926126175943136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1.25405407540419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soft" dir="t">
              <a:rot lat="0" lon="0" rev="0"/>
            </a:lightRig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1.25405407540419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</c:pivotFmt>
      <c:pivotFmt>
        <c:idx val="6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</c:pivotFmt>
      <c:pivotFmt>
        <c:idx val="6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116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777876058347917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8.36036050269465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</c:pivotFmt>
      <c:pivotFmt>
        <c:idx val="7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3.1351351885104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</c:pivotFmt>
      <c:pivotFmt>
        <c:idx val="7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4160049926386215E-2"/>
              <c:y val="-1.88108111310629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69405254932741E-2"/>
              <c:y val="-1.0450450628368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7.6446016933566646E-2"/>
              <c:y val="1.672072100538930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69405254932741E-2"/>
              <c:y val="-1.0450450628368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soft" dir="t">
              <a:rot lat="0" lon="0" rev="0"/>
            </a:lightRig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1.25405407540419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4160049926386215E-2"/>
              <c:y val="-1.88108111310629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116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</c:pivotFmt>
      <c:pivotFmt>
        <c:idx val="8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7.6446016933566646E-2"/>
              <c:y val="1.672072100538930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3.1351351885104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8.36036050269465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777876058347917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5969405254932741E-2"/>
              <c:y val="-1.0450450628368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soft" dir="t">
              <a:rot lat="0" lon="0" rev="0"/>
            </a:lightRig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-1.25405407540419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4160049926386215E-2"/>
              <c:y val="-1.88108111310629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3239190364448116E-2"/>
              <c:y val="-2.09009012567366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</c:pivotFmt>
      <c:pivotFmt>
        <c:idx val="9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7.6446016933566646E-2"/>
              <c:y val="1.672072100538930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6.0064727590659527E-2"/>
              <c:y val="3.1351351885104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5.1874082919205956E-2"/>
              <c:y val="-8.36036050269465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T w="63500" h="63500" prst="artDeco"/>
            <a:contourClr>
              <a:srgbClr val="000000"/>
            </a:contourClr>
          </a:sp3d>
        </c:spPr>
        <c:dLbl>
          <c:idx val="0"/>
          <c:layout>
            <c:manualLayout>
              <c:x val="4.777876058347917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3514482813822272E-2"/>
          <c:y val="0.15449748720148948"/>
          <c:w val="0.85175392675226458"/>
          <c:h val="0.7186488538324271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2C-4341-8DF2-5A9C24B7D64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2C-4341-8DF2-5A9C24B7D64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2C-4341-8DF2-5A9C24B7D64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2C-4341-8DF2-5A9C24B7D64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2C-4341-8DF2-5A9C24B7D64A}"/>
              </c:ext>
            </c:extLst>
          </c:dPt>
          <c:dLbls>
            <c:dLbl>
              <c:idx val="0"/>
              <c:layout>
                <c:manualLayout>
                  <c:x val="5.5969405254932741E-2"/>
                  <c:y val="-1.045045062836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2C-4341-8DF2-5A9C24B7D64A}"/>
                </c:ext>
              </c:extLst>
            </c:dLbl>
            <c:dLbl>
              <c:idx val="1"/>
              <c:layout>
                <c:manualLayout>
                  <c:x val="6.0064727590659527E-2"/>
                  <c:y val="-1.2540540754041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2C-4341-8DF2-5A9C24B7D64A}"/>
                </c:ext>
              </c:extLst>
            </c:dLbl>
            <c:dLbl>
              <c:idx val="2"/>
              <c:layout>
                <c:manualLayout>
                  <c:x val="6.4160049926386215E-2"/>
                  <c:y val="-1.881081113106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2C-4341-8DF2-5A9C24B7D64A}"/>
                </c:ext>
              </c:extLst>
            </c:dLbl>
            <c:dLbl>
              <c:idx val="3"/>
              <c:layout>
                <c:manualLayout>
                  <c:x val="5.18740829192059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82C-4341-8DF2-5A9C24B7D64A}"/>
                </c:ext>
              </c:extLst>
            </c:dLbl>
            <c:dLbl>
              <c:idx val="4"/>
              <c:layout>
                <c:manualLayout>
                  <c:x val="5.3239190364448116E-2"/>
                  <c:y val="-2.0900901256736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82C-4341-8DF2-5A9C24B7D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Mecillinam</c:v>
                </c:pt>
                <c:pt idx="1">
                  <c:v>Nitrofurantoin</c:v>
                </c:pt>
                <c:pt idx="2">
                  <c:v>Trimetoprim  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Blad2!$B$4:$B$9</c:f>
              <c:numCache>
                <c:formatCode>General</c:formatCode>
                <c:ptCount val="5"/>
                <c:pt idx="0">
                  <c:v>9</c:v>
                </c:pt>
                <c:pt idx="1">
                  <c:v>100</c:v>
                </c:pt>
                <c:pt idx="2">
                  <c:v>14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2C-4341-8DF2-5A9C24B7D64A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cat>
            <c:strRef>
              <c:f>Blad2!$A$4:$A$9</c:f>
              <c:strCache>
                <c:ptCount val="5"/>
                <c:pt idx="0">
                  <c:v>Mecillinam</c:v>
                </c:pt>
                <c:pt idx="1">
                  <c:v>Nitrofurantoin</c:v>
                </c:pt>
                <c:pt idx="2">
                  <c:v>Trimetoprim  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Blad2!$C$4:$C$9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82C-4341-8DF2-5A9C24B7D64A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2C-4341-8DF2-5A9C24B7D64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82C-4341-8DF2-5A9C24B7D64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82C-4341-8DF2-5A9C24B7D64A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C82C-4341-8DF2-5A9C24B7D64A}"/>
              </c:ext>
            </c:extLst>
          </c:dPt>
          <c:dLbls>
            <c:dLbl>
              <c:idx val="0"/>
              <c:layout>
                <c:manualLayout>
                  <c:x val="7.6446016933566646E-2"/>
                  <c:y val="1.6720721005389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82C-4341-8DF2-5A9C24B7D64A}"/>
                </c:ext>
              </c:extLst>
            </c:dLbl>
            <c:dLbl>
              <c:idx val="2"/>
              <c:layout>
                <c:manualLayout>
                  <c:x val="6.0064727590659527E-2"/>
                  <c:y val="3.1351351885104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82C-4341-8DF2-5A9C24B7D64A}"/>
                </c:ext>
              </c:extLst>
            </c:dLbl>
            <c:dLbl>
              <c:idx val="3"/>
              <c:layout>
                <c:manualLayout>
                  <c:x val="5.1874082919205956E-2"/>
                  <c:y val="-8.36036050269465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82C-4341-8DF2-5A9C24B7D64A}"/>
                </c:ext>
              </c:extLst>
            </c:dLbl>
            <c:dLbl>
              <c:idx val="4"/>
              <c:layout>
                <c:manualLayout>
                  <c:x val="4.77787605834791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82C-4341-8DF2-5A9C24B7D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Mecillinam</c:v>
                </c:pt>
                <c:pt idx="1">
                  <c:v>Nitrofurantoin</c:v>
                </c:pt>
                <c:pt idx="2">
                  <c:v>Trimetoprim  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Blad2!$D$4:$D$9</c:f>
              <c:numCache>
                <c:formatCode>General</c:formatCode>
                <c:ptCount val="5"/>
                <c:pt idx="0">
                  <c:v>91</c:v>
                </c:pt>
                <c:pt idx="1">
                  <c:v>0</c:v>
                </c:pt>
                <c:pt idx="2">
                  <c:v>86</c:v>
                </c:pt>
                <c:pt idx="3">
                  <c:v>99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82C-4341-8DF2-5A9C24B7D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65962376"/>
        <c:axId val="465962704"/>
      </c:barChart>
      <c:catAx>
        <c:axId val="46596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704"/>
        <c:crosses val="autoZero"/>
        <c:auto val="1"/>
        <c:lblAlgn val="ctr"/>
        <c:lblOffset val="100"/>
        <c:noMultiLvlLbl val="0"/>
      </c:catAx>
      <c:valAx>
        <c:axId val="46596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596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80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5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7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22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948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60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25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880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66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481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497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18C3-6A80-479F-982D-5DC41D7798C4}" type="datetimeFigureOut">
              <a:rPr lang="sv-SE" smtClean="0"/>
              <a:t>2023-09-07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098A-0482-4A43-82A2-DD0D7A57E3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40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84108"/>
              </p:ext>
            </p:extLst>
          </p:nvPr>
        </p:nvGraphicFramePr>
        <p:xfrm>
          <a:off x="1445315" y="393424"/>
          <a:ext cx="930137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6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82130"/>
              </p:ext>
            </p:extLst>
          </p:nvPr>
        </p:nvGraphicFramePr>
        <p:xfrm>
          <a:off x="1445315" y="393424"/>
          <a:ext cx="930137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10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48369"/>
              </p:ext>
            </p:extLst>
          </p:nvPr>
        </p:nvGraphicFramePr>
        <p:xfrm>
          <a:off x="1444351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310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83548"/>
              </p:ext>
            </p:extLst>
          </p:nvPr>
        </p:nvGraphicFramePr>
        <p:xfrm>
          <a:off x="1444351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270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66126"/>
              </p:ext>
            </p:extLst>
          </p:nvPr>
        </p:nvGraphicFramePr>
        <p:xfrm>
          <a:off x="1444351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37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31980"/>
              </p:ext>
            </p:extLst>
          </p:nvPr>
        </p:nvGraphicFramePr>
        <p:xfrm>
          <a:off x="1444351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08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131</Words>
  <Application>Microsoft Office PowerPoint</Application>
  <PresentationFormat>Bredbild</PresentationFormat>
  <Paragraphs>73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Möller Lena /Smittskydd och vårdhygien Dalarna /Falun</dc:creator>
  <cp:lastModifiedBy>Möller Lena /Smittskydd och vårdhygien Dalarna /Falun</cp:lastModifiedBy>
  <cp:revision>19</cp:revision>
  <dcterms:created xsi:type="dcterms:W3CDTF">2023-08-16T06:51:04Z</dcterms:created>
  <dcterms:modified xsi:type="dcterms:W3CDTF">2023-09-07T06:33:28Z</dcterms:modified>
</cp:coreProperties>
</file>