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2" r:id="rId5"/>
    <p:sldId id="266" r:id="rId6"/>
    <p:sldId id="261" r:id="rId7"/>
    <p:sldId id="260" r:id="rId8"/>
    <p:sldId id="264" r:id="rId9"/>
    <p:sldId id="267" r:id="rId10"/>
    <p:sldId id="259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256"/>
            <p14:sldId id="257"/>
            <p14:sldId id="258"/>
            <p14:sldId id="262"/>
            <p14:sldId id="266"/>
            <p14:sldId id="261"/>
            <p14:sldId id="260"/>
            <p14:sldId id="264"/>
            <p14:sldId id="267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6433" autoAdjust="0"/>
  </p:normalViewPr>
  <p:slideViewPr>
    <p:cSldViewPr snapToGrid="0">
      <p:cViewPr varScale="1">
        <p:scale>
          <a:sx n="117" d="100"/>
          <a:sy n="117" d="100"/>
        </p:scale>
        <p:origin x="19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2018-04-10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2018-04-10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16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410701"/>
            <a:ext cx="1016146" cy="1037099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A11F3451-D853-4F6D-86CA-9DA2D9B80FD5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E6BEB32B-CDE7-45C4-A589-76D1F012794A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5E2A77D-E872-44EB-B01E-FB7BAEDE23C5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D6C6242-F496-47F7-B27C-EA55A507CC3D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Rektangel 15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2539645-819C-4A8F-8873-0D4FB935C4F3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9" name="Bildobjekt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11A9C11-7540-4288-A813-24ADF8077446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E426C4DF-EE96-4379-B514-613B90B16964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9A677FE8-855F-4CF9-8028-24AA630B184F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Rektangel 15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09C14C0-1EB3-4321-9A0F-4A15CA39CF7A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Rektangel 15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1C05-07ED-49C8-AFBC-D750B9B1888E}" type="datetime1">
              <a:rPr lang="sv-SE" smtClean="0"/>
              <a:t>2018-04-10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Regelverk och handledning för distanskontakt via videolänk - Skype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ntra.ltdalarna.se/Sidor/Nu-kan-du-g&#229;-en-utbildning-i-Microsoft-Office-2016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Regelverk och handledning för distanskontakt via videolänk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Samordnad individuell plan via Skype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582" y="4300826"/>
            <a:ext cx="822836" cy="6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Support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575707"/>
            <a:ext cx="11370906" cy="4351337"/>
          </a:xfrm>
        </p:spPr>
        <p:txBody>
          <a:bodyPr/>
          <a:lstStyle/>
          <a:p>
            <a:r>
              <a:rPr lang="sv-SE" sz="1800" dirty="0"/>
              <a:t>Om bilden fryser eller försvinner, fortsätt mötet med endast </a:t>
            </a:r>
            <a:r>
              <a:rPr lang="sv-SE" sz="1800" dirty="0" smtClean="0"/>
              <a:t>ljud </a:t>
            </a:r>
          </a:p>
          <a:p>
            <a:r>
              <a:rPr lang="sv-SE" sz="1800" dirty="0" smtClean="0"/>
              <a:t>Om </a:t>
            </a:r>
            <a:r>
              <a:rPr lang="sv-SE" sz="1800" dirty="0"/>
              <a:t>både bild och ljud via dator försvinner, </a:t>
            </a:r>
            <a:r>
              <a:rPr lang="sv-SE" sz="1800" dirty="0" smtClean="0"/>
              <a:t>avsluta samtalet och koppla upp igen, alternativt ring </a:t>
            </a:r>
            <a:r>
              <a:rPr lang="sv-SE" sz="1800" dirty="0"/>
              <a:t>telefonnumret som </a:t>
            </a:r>
            <a:r>
              <a:rPr lang="sv-SE" sz="1800" dirty="0" smtClean="0"/>
              <a:t>följer </a:t>
            </a:r>
            <a:r>
              <a:rPr lang="sv-SE" sz="1800" dirty="0"/>
              <a:t>kallelsen och slå in angiven konferenskod, så fortsätter du att delta i mötet via </a:t>
            </a:r>
            <a:r>
              <a:rPr lang="sv-SE" sz="1800" dirty="0" smtClean="0"/>
              <a:t>telefon</a:t>
            </a:r>
          </a:p>
          <a:p>
            <a:r>
              <a:rPr lang="sv-SE" sz="1800" dirty="0" smtClean="0"/>
              <a:t>Support via servicedesk tfn 44 000 alt Självserviceportalen</a:t>
            </a:r>
          </a:p>
          <a:p>
            <a:r>
              <a:rPr lang="sv-SE" sz="1800" dirty="0" smtClean="0"/>
              <a:t>Support kommun via respektive kommunal IT-enhet</a:t>
            </a:r>
          </a:p>
          <a:p>
            <a:r>
              <a:rPr lang="sv-SE" sz="1800" dirty="0"/>
              <a:t>E-utbildning: </a:t>
            </a:r>
            <a:r>
              <a:rPr lang="sv-SE" sz="1800" dirty="0">
                <a:hlinkClick r:id="rId2"/>
              </a:rPr>
              <a:t>http://</a:t>
            </a:r>
            <a:r>
              <a:rPr lang="sv-SE" sz="1800" dirty="0" smtClean="0">
                <a:hlinkClick r:id="rId2"/>
              </a:rPr>
              <a:t>intra.ltdalarna.se/Sidor/Nu-kan-du-gå-en-utbildning-i-Microsoft-Office-2016.aspx</a:t>
            </a:r>
            <a:endParaRPr lang="sv-SE" sz="1800" dirty="0" smtClean="0"/>
          </a:p>
          <a:p>
            <a:r>
              <a:rPr lang="sv-SE" sz="1800" dirty="0" smtClean="0"/>
              <a:t>Hjälp för Skype för företag finns via applikationen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D082-EFF3-4667-8942-F3081E9F9A55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/>
          <a:srcRect l="31720" t="10059" r="51112" b="59456"/>
          <a:stretch/>
        </p:blipFill>
        <p:spPr>
          <a:xfrm>
            <a:off x="5992156" y="3996304"/>
            <a:ext cx="4074797" cy="20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Regelverk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1800" dirty="0" smtClean="0"/>
              <a:t>Distanskontakt via videolänk jämställs säkerhetsmässigt med telefonkontakt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800" dirty="0" smtClean="0"/>
              <a:t>Ingen del av videomötet ska eller får sparas eller spelas in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800" dirty="0" smtClean="0"/>
              <a:t>Tillse att sekretess beaktas gällande omgivande miljö, stängd dörr </a:t>
            </a:r>
            <a:r>
              <a:rPr lang="sv-SE" sz="1800" dirty="0" err="1" smtClean="0"/>
              <a:t>etc</a:t>
            </a:r>
            <a:endParaRPr lang="sv-SE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sv-SE" sz="1800" dirty="0" smtClean="0"/>
              <a:t>Koppla </a:t>
            </a:r>
            <a:r>
              <a:rPr lang="sv-SE" sz="1800" dirty="0"/>
              <a:t>alltid upp i god tid innan mötet så du ser att din egen utrustning </a:t>
            </a:r>
            <a:r>
              <a:rPr lang="sv-SE" sz="1800" dirty="0" smtClean="0"/>
              <a:t>fungerar</a:t>
            </a:r>
            <a:endParaRPr lang="sv-SE" sz="1800" dirty="0"/>
          </a:p>
          <a:p>
            <a:pPr marL="514350" indent="-514350">
              <a:buFont typeface="+mj-lt"/>
              <a:buAutoNum type="arabicPeriod"/>
            </a:pPr>
            <a:r>
              <a:rPr lang="sv-SE" sz="1800" dirty="0" smtClean="0"/>
              <a:t>Alla </a:t>
            </a:r>
            <a:r>
              <a:rPr lang="sv-SE" sz="1800" dirty="0"/>
              <a:t>verksamheter ska använda kamera vid mötet, så patienten kan se vem som </a:t>
            </a:r>
            <a:r>
              <a:rPr lang="sv-SE" sz="1800" dirty="0" smtClean="0"/>
              <a:t>deltar</a:t>
            </a:r>
            <a:endParaRPr lang="sv-SE" sz="1800" dirty="0"/>
          </a:p>
          <a:p>
            <a:pPr marL="514350" indent="-514350">
              <a:buFont typeface="+mj-lt"/>
              <a:buAutoNum type="arabicPeriod"/>
            </a:pPr>
            <a:r>
              <a:rPr lang="sv-SE" sz="1800" dirty="0" smtClean="0"/>
              <a:t>När </a:t>
            </a:r>
            <a:r>
              <a:rPr lang="sv-SE" sz="1800" dirty="0"/>
              <a:t>du ska använda Skype för företag ska du vara inloggad från grunden i </a:t>
            </a:r>
            <a:r>
              <a:rPr lang="sv-SE" sz="1800" dirty="0" smtClean="0"/>
              <a:t>datorn. Så kallad gemensamhetsinloggning ska inte användas</a:t>
            </a:r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AA94-192D-4C20-8A8E-EDC787520924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Regelverk och handledning för distanskontakt via videolänk - Skype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5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Rutin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 smtClean="0"/>
              <a:t>Initialt används personlig Outlookkalender för </a:t>
            </a:r>
            <a:r>
              <a:rPr lang="sv-SE" sz="1800" dirty="0"/>
              <a:t>att skicka kallelse till </a:t>
            </a:r>
            <a:r>
              <a:rPr lang="sv-SE" sz="1800" dirty="0" smtClean="0"/>
              <a:t>Skype-möte, se bild 5</a:t>
            </a:r>
            <a:endParaRPr lang="sv-SE" sz="1800" dirty="0"/>
          </a:p>
          <a:p>
            <a:r>
              <a:rPr lang="sv-SE" sz="1800" dirty="0" smtClean="0"/>
              <a:t>E-postadress för de som ska kallas förmedlas i TakeCare SIP-modul – Anteckning</a:t>
            </a:r>
          </a:p>
          <a:p>
            <a:r>
              <a:rPr lang="sv-SE" sz="1800" dirty="0" smtClean="0"/>
              <a:t>Landstingsfinansierad öppenvård som kallar till SIP kallar även till distanskontakt</a:t>
            </a:r>
          </a:p>
          <a:p>
            <a:r>
              <a:rPr lang="sv-SE" sz="1800" dirty="0" smtClean="0"/>
              <a:t>Den part som kallar till distanskontakt måste delta i mötet för att kallelselänk ska fungera</a:t>
            </a:r>
          </a:p>
          <a:p>
            <a:r>
              <a:rPr lang="sv-SE" sz="1800" dirty="0" smtClean="0"/>
              <a:t>Överenskommelse görs vilken part som närvarar hos patienten</a:t>
            </a:r>
          </a:p>
          <a:p>
            <a:r>
              <a:rPr lang="sv-SE" sz="1800" dirty="0" smtClean="0"/>
              <a:t>För </a:t>
            </a:r>
            <a:r>
              <a:rPr lang="sv-SE" sz="1800" dirty="0"/>
              <a:t>öppenvård görs sedvanlig bokning i TakeCare kalender</a:t>
            </a:r>
          </a:p>
          <a:p>
            <a:r>
              <a:rPr lang="sv-SE" sz="1800" dirty="0" err="1" smtClean="0"/>
              <a:t>Teamkonferens</a:t>
            </a:r>
            <a:r>
              <a:rPr lang="sv-SE" sz="1800" dirty="0" smtClean="0"/>
              <a:t>/Samordnad </a:t>
            </a:r>
            <a:r>
              <a:rPr lang="sv-SE" sz="1800" dirty="0"/>
              <a:t>individuell plan är </a:t>
            </a:r>
            <a:r>
              <a:rPr lang="sv-SE" sz="1800" dirty="0" smtClean="0"/>
              <a:t>avgiftsfri för patient</a:t>
            </a:r>
            <a:endParaRPr lang="sv-SE" sz="1800" dirty="0"/>
          </a:p>
          <a:p>
            <a:r>
              <a:rPr lang="sv-SE" sz="1800" dirty="0"/>
              <a:t>Kassaregistrering görs med besöksplats ’Distanskontakt via videolänk’</a:t>
            </a:r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8504-34DF-4310-90E3-BBCC98CF31D5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82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Rekommenderad utrustning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Inbyggt ljud och bild i dator är inte </a:t>
            </a:r>
            <a:r>
              <a:rPr lang="sv-SE" sz="1800" dirty="0" smtClean="0"/>
              <a:t>optimal, varför följande utrustning rekommenderas som lägsta nivå och beställs via </a:t>
            </a:r>
            <a:r>
              <a:rPr lang="sv-SE" sz="1800" dirty="0" smtClean="0"/>
              <a:t>Självbetjäningsportalen – Hårdvara – Skype tillbehör</a:t>
            </a:r>
            <a:endParaRPr lang="sv-SE" sz="1800" dirty="0" smtClean="0"/>
          </a:p>
          <a:p>
            <a:r>
              <a:rPr lang="sv-SE" sz="1800" dirty="0" smtClean="0"/>
              <a:t>Vårdavdelning eller mottagning: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800" dirty="0" smtClean="0"/>
              <a:t>Dator med minst 24 tums bildskärm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800" dirty="0" smtClean="0"/>
              <a:t>Webkamera Logitech </a:t>
            </a:r>
            <a:r>
              <a:rPr lang="sv-SE" sz="1800" dirty="0" err="1"/>
              <a:t>W</a:t>
            </a:r>
            <a:r>
              <a:rPr lang="sv-SE" sz="1800" dirty="0" err="1" smtClean="0"/>
              <a:t>ebcam</a:t>
            </a:r>
            <a:r>
              <a:rPr lang="sv-SE" sz="1800" dirty="0" smtClean="0"/>
              <a:t> C930e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800" dirty="0" err="1" smtClean="0"/>
              <a:t>Ljudenhet</a:t>
            </a:r>
            <a:r>
              <a:rPr lang="sv-SE" sz="1800" dirty="0" smtClean="0"/>
              <a:t> </a:t>
            </a:r>
            <a:r>
              <a:rPr lang="sv-SE" sz="1800" dirty="0" err="1" smtClean="0"/>
              <a:t>Jabra</a:t>
            </a:r>
            <a:r>
              <a:rPr lang="sv-SE" sz="1800" dirty="0" smtClean="0"/>
              <a:t> </a:t>
            </a:r>
            <a:r>
              <a:rPr lang="sv-SE" sz="1800" dirty="0" err="1" smtClean="0"/>
              <a:t>speak</a:t>
            </a:r>
            <a:r>
              <a:rPr lang="sv-SE" sz="1800" dirty="0" smtClean="0"/>
              <a:t> 510</a:t>
            </a:r>
          </a:p>
          <a:p>
            <a:r>
              <a:rPr lang="sv-SE" sz="1800" dirty="0" smtClean="0"/>
              <a:t>Hemmiljö med vård- och/eller omsorgspersonal: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800" dirty="0" smtClean="0"/>
              <a:t>Laptop alt </a:t>
            </a:r>
            <a:r>
              <a:rPr lang="sv-SE" sz="1800" dirty="0" err="1" smtClean="0"/>
              <a:t>tablet</a:t>
            </a:r>
            <a:r>
              <a:rPr lang="sv-SE" sz="1800" dirty="0" smtClean="0"/>
              <a:t> med två </a:t>
            </a:r>
            <a:r>
              <a:rPr lang="sv-SE" sz="1800" dirty="0" err="1" smtClean="0"/>
              <a:t>usb-utgångar</a:t>
            </a:r>
            <a:endParaRPr lang="sv-SE" sz="1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800" dirty="0"/>
              <a:t>Webkamera Logitech </a:t>
            </a:r>
            <a:r>
              <a:rPr lang="sv-SE" sz="1800" dirty="0" err="1"/>
              <a:t>Webcam</a:t>
            </a:r>
            <a:r>
              <a:rPr lang="sv-SE" sz="1800" dirty="0"/>
              <a:t> C930e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800" dirty="0" err="1"/>
              <a:t>Ljudenhet</a:t>
            </a:r>
            <a:r>
              <a:rPr lang="sv-SE" sz="1800" dirty="0"/>
              <a:t> </a:t>
            </a:r>
            <a:r>
              <a:rPr lang="sv-SE" sz="1800" dirty="0" err="1"/>
              <a:t>Jabra</a:t>
            </a:r>
            <a:r>
              <a:rPr lang="sv-SE" sz="1800" dirty="0"/>
              <a:t> </a:t>
            </a:r>
            <a:r>
              <a:rPr lang="sv-SE" sz="1800" dirty="0" err="1"/>
              <a:t>speak</a:t>
            </a:r>
            <a:r>
              <a:rPr lang="sv-SE" sz="1800" dirty="0"/>
              <a:t> 510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3C38-1566-4C4C-8A64-FF20FDDCC482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844" y="3529805"/>
            <a:ext cx="1057275" cy="94297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119" y="2688995"/>
            <a:ext cx="8953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Handledning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337215"/>
            <a:ext cx="11370906" cy="5257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 smtClean="0"/>
              <a:t>Kallelse till videomöte </a:t>
            </a:r>
          </a:p>
          <a:p>
            <a:pPr marL="538163" indent="-538163">
              <a:buFont typeface="+mj-lt"/>
              <a:buAutoNum type="arabicPeriod"/>
            </a:pPr>
            <a:r>
              <a:rPr lang="sv-SE" sz="1800" dirty="0" smtClean="0"/>
              <a:t>Stå i START-fliken</a:t>
            </a:r>
          </a:p>
          <a:p>
            <a:pPr marL="538163" indent="-538163">
              <a:buFont typeface="+mj-lt"/>
              <a:buAutoNum type="arabicPeriod"/>
            </a:pPr>
            <a:r>
              <a:rPr lang="sv-SE" sz="1800" dirty="0" smtClean="0"/>
              <a:t>Klicka på ’Nytt Skype-möte’</a:t>
            </a:r>
          </a:p>
          <a:p>
            <a:pPr marL="538163" indent="-538163">
              <a:buFont typeface="+mj-lt"/>
              <a:buAutoNum type="arabicPeriod"/>
            </a:pPr>
            <a:r>
              <a:rPr lang="sv-SE" sz="1800" dirty="0" smtClean="0"/>
              <a:t>Uppgifter för Skype-mötet skapas automatiskt i kallelsen</a:t>
            </a:r>
          </a:p>
          <a:p>
            <a:pPr marL="538163" indent="-538163" defTabSz="538163">
              <a:buAutoNum type="arabicPeriod" startAt="4"/>
            </a:pPr>
            <a:r>
              <a:rPr lang="sv-SE" sz="1800" dirty="0" smtClean="0"/>
              <a:t>Fyll i </a:t>
            </a:r>
          </a:p>
          <a:p>
            <a:pPr marL="808038" lvl="1" defTabSz="538163"/>
            <a:r>
              <a:rPr lang="sv-SE" sz="1600" dirty="0" smtClean="0"/>
              <a:t>e-postadresser dit kallelse ska gå i fältet ’Till’</a:t>
            </a:r>
          </a:p>
          <a:p>
            <a:pPr marL="579438" lvl="1" indent="0" defTabSz="538163">
              <a:buNone/>
            </a:pPr>
            <a:r>
              <a:rPr lang="sv-SE" sz="1600" dirty="0"/>
              <a:t>Tips! Kalla även kollegor som </a:t>
            </a:r>
            <a:r>
              <a:rPr lang="sv-SE" sz="1600" dirty="0" err="1"/>
              <a:t>ev</a:t>
            </a:r>
            <a:r>
              <a:rPr lang="sv-SE" sz="1600" dirty="0"/>
              <a:t> deltar i inbjudarens ställe</a:t>
            </a:r>
          </a:p>
          <a:p>
            <a:pPr marL="808038" lvl="1" defTabSz="538163"/>
            <a:r>
              <a:rPr lang="sv-SE" sz="1600" dirty="0" smtClean="0"/>
              <a:t>adekvat </a:t>
            </a:r>
            <a:r>
              <a:rPr lang="sv-SE" sz="1600" dirty="0" smtClean="0"/>
              <a:t>ämne i fältet ’Ämne’</a:t>
            </a:r>
          </a:p>
          <a:p>
            <a:pPr marL="808038" lvl="1">
              <a:tabLst>
                <a:tab pos="538163" algn="l"/>
              </a:tabLst>
            </a:pPr>
            <a:r>
              <a:rPr lang="sv-SE" sz="1600" dirty="0" smtClean="0"/>
              <a:t>datum och klockslag när mötet ska äga rum</a:t>
            </a:r>
          </a:p>
          <a:p>
            <a:pPr marL="579438" lvl="1" indent="0">
              <a:buNone/>
              <a:tabLst>
                <a:tab pos="538163" algn="l"/>
              </a:tabLst>
            </a:pPr>
            <a:r>
              <a:rPr lang="sv-SE" sz="1600" dirty="0" smtClean="0"/>
              <a:t>Klicka på Svarsalternativ i övre menyn och bocka ur </a:t>
            </a:r>
          </a:p>
          <a:p>
            <a:pPr marL="808038" lvl="1">
              <a:buNone/>
              <a:tabLst>
                <a:tab pos="538163" algn="l"/>
              </a:tabLst>
            </a:pPr>
            <a:r>
              <a:rPr lang="sv-SE" sz="1600" dirty="0" smtClean="0"/>
              <a:t>		’Begär svar’. Detta då svar riskerar att kallelsen går </a:t>
            </a:r>
          </a:p>
          <a:p>
            <a:pPr marL="808038" lvl="1">
              <a:buNone/>
              <a:tabLst>
                <a:tab pos="538163" algn="l"/>
              </a:tabLst>
            </a:pPr>
            <a:r>
              <a:rPr lang="sv-SE" sz="1600" dirty="0" smtClean="0"/>
              <a:t>		förlorad om Outlookkalendern inte </a:t>
            </a:r>
            <a:r>
              <a:rPr lang="sv-SE" sz="1600" dirty="0" smtClean="0"/>
              <a:t>används hos mottagaren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sv-SE" sz="1800" dirty="0" smtClean="0"/>
              <a:t>5</a:t>
            </a:r>
            <a:r>
              <a:rPr lang="sv-SE" sz="1800" dirty="0" smtClean="0"/>
              <a:t>. 	Skicka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02FF-AA1C-41A5-B693-2074C69E02DA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51" y="970416"/>
            <a:ext cx="2975234" cy="502112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466" y="5141613"/>
            <a:ext cx="1533565" cy="11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10004"/>
            <a:ext cx="10619402" cy="1210581"/>
          </a:xfrm>
        </p:spPr>
        <p:txBody>
          <a:bodyPr>
            <a:normAutofit/>
          </a:bodyPr>
          <a:lstStyle/>
          <a:p>
            <a:r>
              <a:rPr lang="sv-SE" sz="4000" dirty="0" smtClean="0"/>
              <a:t>Handledning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646011"/>
            <a:ext cx="11370906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 smtClean="0"/>
              <a:t>Förberedelser för videomöte</a:t>
            </a:r>
          </a:p>
          <a:p>
            <a:r>
              <a:rPr lang="sv-SE" sz="1800" dirty="0" smtClean="0"/>
              <a:t>För </a:t>
            </a:r>
            <a:r>
              <a:rPr lang="sv-SE" sz="1800" dirty="0"/>
              <a:t>sjukhus bör </a:t>
            </a:r>
            <a:r>
              <a:rPr lang="sv-SE" sz="1800" dirty="0" smtClean="0"/>
              <a:t>videomötesrummen vara </a:t>
            </a:r>
            <a:r>
              <a:rPr lang="sv-SE" sz="1800" dirty="0"/>
              <a:t>av sådan storlek och möblerat så att en säng kan köras in</a:t>
            </a:r>
          </a:p>
          <a:p>
            <a:r>
              <a:rPr lang="sv-SE" sz="1800" dirty="0"/>
              <a:t>Ljus från fönster och </a:t>
            </a:r>
            <a:r>
              <a:rPr lang="sv-SE" sz="1800" dirty="0" err="1"/>
              <a:t>direktljus</a:t>
            </a:r>
            <a:r>
              <a:rPr lang="sv-SE" sz="1800" dirty="0"/>
              <a:t> bör undvikas då det kan försämra bildkvaliteten</a:t>
            </a:r>
          </a:p>
          <a:p>
            <a:r>
              <a:rPr lang="sv-SE" sz="1800" dirty="0"/>
              <a:t>Vid begränsad trådlös uppkoppling ska nätverk för fast uppkoppling användas</a:t>
            </a:r>
          </a:p>
          <a:p>
            <a:r>
              <a:rPr lang="sv-SE" sz="1800" dirty="0"/>
              <a:t>Kontrollera innan du ansluter till mötet att </a:t>
            </a:r>
            <a:r>
              <a:rPr lang="sv-SE" sz="1800" dirty="0" err="1" smtClean="0"/>
              <a:t>ljudenhet</a:t>
            </a:r>
            <a:r>
              <a:rPr lang="sv-SE" sz="1800" dirty="0" smtClean="0"/>
              <a:t> </a:t>
            </a:r>
            <a:r>
              <a:rPr lang="sv-SE" sz="1800" dirty="0"/>
              <a:t>och kamera på din dator är inkopplade och fungerar, se bild 8</a:t>
            </a:r>
            <a:r>
              <a:rPr lang="sv-SE" sz="1800" dirty="0" smtClean="0"/>
              <a:t> och 9</a:t>
            </a:r>
            <a:endParaRPr lang="sv-SE" sz="1800" dirty="0"/>
          </a:p>
          <a:p>
            <a:r>
              <a:rPr lang="sv-SE" sz="1800" dirty="0" err="1" smtClean="0"/>
              <a:t>Ljudenhet</a:t>
            </a:r>
            <a:r>
              <a:rPr lang="sv-SE" sz="1800" dirty="0" smtClean="0"/>
              <a:t> </a:t>
            </a:r>
            <a:r>
              <a:rPr lang="sv-SE" sz="1800" dirty="0"/>
              <a:t>placeras så centralt i deltagargruppen som möjligt för optimal ljudöverföring</a:t>
            </a:r>
          </a:p>
          <a:p>
            <a:r>
              <a:rPr lang="sv-SE" sz="1800" dirty="0"/>
              <a:t>Kamera placeras så att samtliga deltagare syns</a:t>
            </a:r>
          </a:p>
          <a:p>
            <a:r>
              <a:rPr lang="sv-SE" sz="1800" dirty="0"/>
              <a:t>Namnskylt/ar bör framgå i kameravyn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7291-DDFB-40E6-94DC-9FC327340A92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20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Handledning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308414"/>
            <a:ext cx="11370906" cy="4702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 err="1" smtClean="0"/>
              <a:t>Ljudinställningar</a:t>
            </a:r>
            <a:endParaRPr lang="sv-SE" sz="1800" b="1" dirty="0"/>
          </a:p>
          <a:p>
            <a:pPr marL="514350" indent="-514350">
              <a:buAutoNum type="arabicPeriod"/>
            </a:pPr>
            <a:r>
              <a:rPr lang="sv-SE" sz="1800" dirty="0" smtClean="0"/>
              <a:t>Öppna Skype för företag</a:t>
            </a:r>
          </a:p>
          <a:p>
            <a:pPr marL="514350" indent="-514350">
              <a:buAutoNum type="arabicPeriod"/>
            </a:pPr>
            <a:r>
              <a:rPr lang="sv-SE" sz="1800" dirty="0" smtClean="0"/>
              <a:t>Klicka på kugghjulet</a:t>
            </a:r>
          </a:p>
          <a:p>
            <a:pPr marL="514350" indent="-514350">
              <a:buAutoNum type="arabicPeriod"/>
            </a:pPr>
            <a:r>
              <a:rPr lang="sv-SE" sz="1800" dirty="0" smtClean="0"/>
              <a:t>Välj </a:t>
            </a:r>
            <a:r>
              <a:rPr lang="sv-SE" sz="1800" dirty="0" err="1" smtClean="0"/>
              <a:t>Ljudenhet</a:t>
            </a:r>
            <a:endParaRPr lang="sv-SE" sz="1800" dirty="0" smtClean="0"/>
          </a:p>
          <a:p>
            <a:pPr marL="514350" indent="-514350">
              <a:buAutoNum type="arabicPeriod"/>
            </a:pPr>
            <a:r>
              <a:rPr lang="sv-SE" sz="1800" dirty="0" smtClean="0"/>
              <a:t>Välj enhet som ska användas. Efter </a:t>
            </a:r>
          </a:p>
          <a:p>
            <a:pPr marL="0" indent="0">
              <a:buNone/>
            </a:pPr>
            <a:r>
              <a:rPr lang="sv-SE" sz="1800" dirty="0"/>
              <a:t>	</a:t>
            </a:r>
            <a:r>
              <a:rPr lang="sv-SE" sz="1800" dirty="0" smtClean="0"/>
              <a:t>att extern </a:t>
            </a:r>
            <a:r>
              <a:rPr lang="sv-SE" sz="1800" dirty="0" err="1" smtClean="0"/>
              <a:t>ljudenhet</a:t>
            </a:r>
            <a:r>
              <a:rPr lang="sv-SE" sz="1800" dirty="0" smtClean="0"/>
              <a:t> anslutits via USB finns den valbar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sv-SE" sz="1800" dirty="0" smtClean="0"/>
              <a:t>Välj högtalare som ska användas</a:t>
            </a:r>
          </a:p>
          <a:p>
            <a:pPr marL="0" indent="0">
              <a:buNone/>
            </a:pPr>
            <a:r>
              <a:rPr lang="sv-SE" sz="1800" dirty="0"/>
              <a:t>	</a:t>
            </a:r>
            <a:r>
              <a:rPr lang="sv-SE" sz="1800" dirty="0" smtClean="0"/>
              <a:t>- Testa att högtalaren fungerar med hjälp av play-knappen</a:t>
            </a:r>
          </a:p>
          <a:p>
            <a:pPr marL="0" indent="0">
              <a:buNone/>
            </a:pPr>
            <a:r>
              <a:rPr lang="sv-SE" sz="1800" dirty="0" smtClean="0"/>
              <a:t>6.   Välj mikrofon som ska användas</a:t>
            </a:r>
          </a:p>
          <a:p>
            <a:pPr marL="0" indent="0">
              <a:buNone/>
            </a:pPr>
            <a:r>
              <a:rPr lang="sv-SE" sz="1800" dirty="0"/>
              <a:t>	</a:t>
            </a:r>
            <a:r>
              <a:rPr lang="sv-SE" sz="1800" dirty="0" smtClean="0"/>
              <a:t>- Testa att mikrofonen fungerar genom att stapeln rör på sig</a:t>
            </a:r>
          </a:p>
          <a:p>
            <a:pPr marL="514350" indent="-514350">
              <a:buAutoNum type="arabicPeriod" startAt="7"/>
            </a:pPr>
            <a:r>
              <a:rPr lang="sv-SE" sz="1800" dirty="0" smtClean="0"/>
              <a:t>Ring ett testsamtal med hjälp av ’Kontrollera samtalskvalitet’</a:t>
            </a:r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02FF-AA1C-41A5-B693-2074C69E02DA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/>
          <a:srcRect l="57585" t="12722" r="30168" b="64111"/>
          <a:stretch/>
        </p:blipFill>
        <p:spPr>
          <a:xfrm>
            <a:off x="5117477" y="1063438"/>
            <a:ext cx="3920776" cy="2085986"/>
          </a:xfrm>
          <a:prstGeom prst="rect">
            <a:avLst/>
          </a:prstGeom>
        </p:spPr>
      </p:pic>
      <p:sp>
        <p:nvSpPr>
          <p:cNvPr id="8" name="Ellips 7"/>
          <p:cNvSpPr/>
          <p:nvPr/>
        </p:nvSpPr>
        <p:spPr>
          <a:xfrm>
            <a:off x="8486658" y="2049528"/>
            <a:ext cx="551595" cy="469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568" y="2743053"/>
            <a:ext cx="4307531" cy="3513109"/>
          </a:xfrm>
          <a:prstGeom prst="rect">
            <a:avLst/>
          </a:prstGeom>
        </p:spPr>
      </p:pic>
      <p:sp>
        <p:nvSpPr>
          <p:cNvPr id="10" name="Ellips 9"/>
          <p:cNvSpPr/>
          <p:nvPr/>
        </p:nvSpPr>
        <p:spPr>
          <a:xfrm>
            <a:off x="8486658" y="2843242"/>
            <a:ext cx="3565376" cy="1832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7516633" y="3755819"/>
            <a:ext cx="856089" cy="32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52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Handledning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612379"/>
            <a:ext cx="11370906" cy="4702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 smtClean="0"/>
              <a:t>Videoinställningar</a:t>
            </a:r>
            <a:endParaRPr lang="sv-SE" sz="1800" b="1" dirty="0"/>
          </a:p>
          <a:p>
            <a:pPr marL="514350" indent="-514350">
              <a:buAutoNum type="arabicPeriod"/>
            </a:pPr>
            <a:r>
              <a:rPr lang="sv-SE" sz="1800" dirty="0" smtClean="0"/>
              <a:t>Öppna Skype för företag</a:t>
            </a:r>
          </a:p>
          <a:p>
            <a:pPr marL="514350" indent="-514350">
              <a:buAutoNum type="arabicPeriod"/>
            </a:pPr>
            <a:r>
              <a:rPr lang="sv-SE" sz="1800" dirty="0" smtClean="0"/>
              <a:t>Klicka på kugghjulet</a:t>
            </a:r>
          </a:p>
          <a:p>
            <a:pPr marL="514350" indent="-514350">
              <a:buAutoNum type="arabicPeriod"/>
            </a:pPr>
            <a:r>
              <a:rPr lang="sv-SE" sz="1800" dirty="0" smtClean="0"/>
              <a:t>Välj Videoenhet</a:t>
            </a:r>
          </a:p>
          <a:p>
            <a:pPr marL="514350" indent="-514350">
              <a:buAutoNum type="arabicPeriod"/>
            </a:pPr>
            <a:r>
              <a:rPr lang="sv-SE" sz="1800" dirty="0" smtClean="0"/>
              <a:t>Välj enhet som ska användas. Efter </a:t>
            </a:r>
          </a:p>
          <a:p>
            <a:pPr marL="0" indent="0">
              <a:buNone/>
            </a:pPr>
            <a:r>
              <a:rPr lang="sv-SE" sz="1800" dirty="0"/>
              <a:t>	</a:t>
            </a:r>
            <a:r>
              <a:rPr lang="sv-SE" sz="1800" dirty="0" smtClean="0"/>
              <a:t>att extern videoenhet anslutits via USB finns den valbar</a:t>
            </a:r>
          </a:p>
          <a:p>
            <a:pPr marL="514350" indent="-514350">
              <a:buAutoNum type="arabicPeriod" startAt="7"/>
            </a:pPr>
            <a:r>
              <a:rPr lang="sv-SE" sz="1800" dirty="0" smtClean="0"/>
              <a:t>Du bör se videoenhetens bild i fönstret</a:t>
            </a:r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02FF-AA1C-41A5-B693-2074C69E02DA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/>
          <a:srcRect l="57585" t="12722" r="30168" b="64111"/>
          <a:stretch/>
        </p:blipFill>
        <p:spPr>
          <a:xfrm>
            <a:off x="5117477" y="1163450"/>
            <a:ext cx="3920776" cy="2085986"/>
          </a:xfrm>
          <a:prstGeom prst="rect">
            <a:avLst/>
          </a:prstGeom>
        </p:spPr>
      </p:pic>
      <p:sp>
        <p:nvSpPr>
          <p:cNvPr id="8" name="Ellips 7"/>
          <p:cNvSpPr/>
          <p:nvPr/>
        </p:nvSpPr>
        <p:spPr>
          <a:xfrm>
            <a:off x="8432764" y="2163325"/>
            <a:ext cx="683812" cy="469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753" y="2727822"/>
            <a:ext cx="4429147" cy="3591856"/>
          </a:xfrm>
          <a:prstGeom prst="rect">
            <a:avLst/>
          </a:prstGeom>
        </p:spPr>
      </p:pic>
      <p:sp>
        <p:nvSpPr>
          <p:cNvPr id="13" name="Ellips 12"/>
          <p:cNvSpPr/>
          <p:nvPr/>
        </p:nvSpPr>
        <p:spPr>
          <a:xfrm>
            <a:off x="8456448" y="3091587"/>
            <a:ext cx="2309618" cy="503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7449452" y="3811748"/>
            <a:ext cx="915319" cy="380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9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Handledning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337215"/>
            <a:ext cx="11370906" cy="5257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 smtClean="0"/>
              <a:t>Ansluta till videomötet</a:t>
            </a:r>
          </a:p>
          <a:p>
            <a:pPr marL="538163" indent="-538163">
              <a:buFont typeface="+mj-lt"/>
              <a:buAutoNum type="arabicPeriod"/>
            </a:pPr>
            <a:r>
              <a:rPr lang="sv-SE" sz="1800" dirty="0" smtClean="0"/>
              <a:t>Öppna mötet från Outlookkalendern</a:t>
            </a:r>
          </a:p>
          <a:p>
            <a:pPr marL="538163" indent="-538163">
              <a:buFont typeface="+mj-lt"/>
              <a:buAutoNum type="arabicPeriod"/>
            </a:pPr>
            <a:r>
              <a:rPr lang="sv-SE" sz="1800" dirty="0" smtClean="0"/>
              <a:t>Klicka på ’Anslut till Skype-mötet’</a:t>
            </a:r>
          </a:p>
          <a:p>
            <a:pPr marL="0" indent="0">
              <a:buNone/>
            </a:pPr>
            <a:r>
              <a:rPr lang="sv-SE" sz="1800" dirty="0"/>
              <a:t>	</a:t>
            </a:r>
            <a:r>
              <a:rPr lang="sv-SE" sz="1800" dirty="0" smtClean="0"/>
              <a:t>Mötet öppnas i separat fönster</a:t>
            </a:r>
          </a:p>
          <a:p>
            <a:pPr marL="538163" indent="-538163">
              <a:buFont typeface="+mj-lt"/>
              <a:buAutoNum type="arabicPeriod" startAt="3"/>
            </a:pPr>
            <a:r>
              <a:rPr lang="sv-SE" sz="1800" dirty="0" smtClean="0"/>
              <a:t>Deltagare framgår av vänsterspalten</a:t>
            </a:r>
          </a:p>
          <a:p>
            <a:pPr marL="538163" indent="-538163">
              <a:buFont typeface="+mj-lt"/>
              <a:buAutoNum type="arabicPeriod" startAt="3"/>
            </a:pPr>
            <a:r>
              <a:rPr lang="sv-SE" sz="1800" dirty="0" smtClean="0"/>
              <a:t>Chat kan öppnas via chatsymbolen</a:t>
            </a:r>
            <a:endParaRPr lang="sv-SE" sz="1800" dirty="0"/>
          </a:p>
          <a:p>
            <a:pPr marL="538163" indent="-538163">
              <a:buFont typeface="+mj-lt"/>
              <a:buAutoNum type="arabicPeriod" startAt="3"/>
            </a:pPr>
            <a:r>
              <a:rPr lang="sv-SE" sz="1800" dirty="0" smtClean="0"/>
              <a:t>För att </a:t>
            </a:r>
          </a:p>
          <a:p>
            <a:pPr marL="898525" indent="-269875"/>
            <a:r>
              <a:rPr lang="sv-SE" sz="1800" dirty="0"/>
              <a:t>	</a:t>
            </a:r>
            <a:r>
              <a:rPr lang="sv-SE" sz="1600" dirty="0" smtClean="0"/>
              <a:t>visa eller stänga av kamera - klicka på </a:t>
            </a:r>
          </a:p>
          <a:p>
            <a:pPr marL="628650" indent="0">
              <a:buNone/>
            </a:pPr>
            <a:r>
              <a:rPr lang="sv-SE" sz="1600" dirty="0"/>
              <a:t>	</a:t>
            </a:r>
            <a:r>
              <a:rPr lang="sv-SE" sz="1600" dirty="0" smtClean="0"/>
              <a:t>kamerasymbolen</a:t>
            </a:r>
          </a:p>
          <a:p>
            <a:pPr marL="898525" indent="-269875"/>
            <a:r>
              <a:rPr lang="sv-SE" sz="1600" dirty="0" smtClean="0"/>
              <a:t>	stänga av eller sätta på mikrofonen - klicka på </a:t>
            </a:r>
          </a:p>
          <a:p>
            <a:pPr marL="628650" indent="0">
              <a:buNone/>
            </a:pPr>
            <a:r>
              <a:rPr lang="sv-SE" sz="1600" dirty="0"/>
              <a:t>	</a:t>
            </a:r>
            <a:r>
              <a:rPr lang="sv-SE" sz="1600" dirty="0" smtClean="0"/>
              <a:t>mikrofonsymbolen</a:t>
            </a:r>
          </a:p>
          <a:p>
            <a:pPr marL="898525" indent="-269875" defTabSz="538163"/>
            <a:r>
              <a:rPr lang="sv-SE" sz="1600" dirty="0" smtClean="0"/>
              <a:t>presentera skärm - klicka på skärmsymbolen och därefter på ’Presentera bildskärm’</a:t>
            </a:r>
          </a:p>
          <a:p>
            <a:pPr marL="538163" indent="-538163" defTabSz="538163">
              <a:buFont typeface="+mj-lt"/>
              <a:buAutoNum type="arabicPeriod" startAt="6"/>
            </a:pPr>
            <a:r>
              <a:rPr lang="sv-SE" sz="1800" dirty="0" smtClean="0"/>
              <a:t>Avsluta samtalet via röd lur-symbol 	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02FF-AA1C-41A5-B693-2074C69E02DA}" type="datetime1">
              <a:rPr lang="sv-SE" smtClean="0"/>
              <a:t>2018-04-10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Regelverk och handledning för distanskontakt via videolänk - Skype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74" y="1486439"/>
            <a:ext cx="6053558" cy="3363148"/>
          </a:xfrm>
          <a:prstGeom prst="rect">
            <a:avLst/>
          </a:prstGeom>
        </p:spPr>
      </p:pic>
      <p:sp>
        <p:nvSpPr>
          <p:cNvPr id="10" name="Ellips 9"/>
          <p:cNvSpPr/>
          <p:nvPr/>
        </p:nvSpPr>
        <p:spPr>
          <a:xfrm>
            <a:off x="5720249" y="1337215"/>
            <a:ext cx="1937851" cy="205096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7372350" y="4490626"/>
            <a:ext cx="432707" cy="35896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9038253" y="4427353"/>
            <a:ext cx="1354883" cy="53086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25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E45651"/>
      </a:dk2>
      <a:lt2>
        <a:srgbClr val="E7E6E6"/>
      </a:lt2>
      <a:accent1>
        <a:srgbClr val="47BAEA"/>
      </a:accent1>
      <a:accent2>
        <a:srgbClr val="54B798"/>
      </a:accent2>
      <a:accent3>
        <a:srgbClr val="F3CE74"/>
      </a:accent3>
      <a:accent4>
        <a:srgbClr val="AEDDEF"/>
      </a:accent4>
      <a:accent5>
        <a:srgbClr val="93CEC1"/>
      </a:accent5>
      <a:accent6>
        <a:srgbClr val="FAE9BA"/>
      </a:accent6>
      <a:hlink>
        <a:srgbClr val="409DC9"/>
      </a:hlink>
      <a:folHlink>
        <a:srgbClr val="409DC9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46A325F4-621C-4080-B071-48AD369A9F1E}" vid="{B2CA1F60-8998-4E6E-B94E-AE8C6D23410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623</Words>
  <Application>Microsoft Office PowerPoint</Application>
  <PresentationFormat>Bredbild</PresentationFormat>
  <Paragraphs>123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Courier New</vt:lpstr>
      <vt:lpstr>VCdag</vt:lpstr>
      <vt:lpstr>Regelverk och handledning för distanskontakt via videolänk</vt:lpstr>
      <vt:lpstr>Regelverk</vt:lpstr>
      <vt:lpstr>Rutin</vt:lpstr>
      <vt:lpstr>Rekommenderad utrustning</vt:lpstr>
      <vt:lpstr>Handledning </vt:lpstr>
      <vt:lpstr>Handledning</vt:lpstr>
      <vt:lpstr>Handledning </vt:lpstr>
      <vt:lpstr>Handledning </vt:lpstr>
      <vt:lpstr>Handledning </vt:lpstr>
      <vt:lpstr>Support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Jansson Markus /Central förvaltning Kommunikationsenhet /Falun</dc:creator>
  <cp:lastModifiedBy>Sternhammar Björn /Central förvaltning Hälso- och sjukvårdsenhet /Falun</cp:lastModifiedBy>
  <cp:revision>39</cp:revision>
  <dcterms:created xsi:type="dcterms:W3CDTF">2016-11-14T12:37:20Z</dcterms:created>
  <dcterms:modified xsi:type="dcterms:W3CDTF">2018-04-10T13:07:29Z</dcterms:modified>
</cp:coreProperties>
</file>